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30" r:id="rId73"/>
    <p:sldId id="331" r:id="rId74"/>
    <p:sldId id="329" r:id="rId75"/>
  </p:sldIdLst>
  <p:sldSz cx="10287000" cy="6858000" type="35mm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320" y="102"/>
      </p:cViewPr>
      <p:guideLst>
        <p:guide orient="horz" pos="2160"/>
        <p:guide pos="32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6B370-E43E-4C17-9DCA-BFCE11900A17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03C2BB-0AE8-4657-A871-852DE3BDE1B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Tennessee Misty Morning – John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Scheltens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 More Trip to Lechuguilla – Gregg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Oelker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 With the Flow – Ron Simmons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Helicacies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Rick 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Sludge Climb – Horton H. Hobbs, III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Lake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LaBarge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Peter and Ann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Carl – Bill Storage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 What a Place to Die! – Rick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Waffle Fingers –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Devil’s Dungeon – Jim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Loftin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Mr. Survey – Ron Simmons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 Lechuguilla, Either! – Rick Day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Djuna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Bewley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 Lake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Castrovalva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Norman Thompson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Water Line – Peter and Ann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Shades of Stillness – Bill Storage and Roland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Vinyard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Cable Crossing – Peter and Ann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Floor Mites – Peter and Ann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Diamond – Peter and Ann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His Element – Ron Simmons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Light Touch – Peter and Ann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Boneyard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Jim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Loftin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Misu’s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Discovery – Carolyn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Cronk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Daniel and Draperies – Carolyn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Cronk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Cristian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Lascu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Comely Delight – Jim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Loftin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Drop City – Peter and Ann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Double Rappel – Peter and Ann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Bobbing for Crayfish – John Van Swearingen, IV and Bob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Loney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Nymph of the Crimson Isle –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Gypsum Flower – Peter and Ann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Between a Rock and a Hard Place – Ron Simmons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Subaqueous Helictites 2 –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Djuna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Bewley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Sketcher’s Paradise – Peter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Barefoot Caving – Dick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Laforge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Charles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Festersen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Tina’s Tub – Scott Fee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Pink Roots – Peter and Ann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Help!! – Peter and Ann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John Patterson Ascends From the Blackness – Norman Thompson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Cascade – Ron Simmons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Leaping Lunar Spiders – John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Scheltens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Endless River – John Van Swearingen, IV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Night – Fall – Rick Day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Gypsum Spray – Peter and Ann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Barry – Ron Simmons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 From Here, You Haven’t – Bill Storage and Roland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Vinyard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Pearl Variations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Dave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Elk Horn – Ron Simmons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Etude in Pink – John Van Swearingen, IV and Kirsten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Mullerlindemann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Tower Place -  Peter and Ann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Lasso – Rick 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Emerald Window –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 On Rope – Horton H. Hobbs, III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X-Ray Gypsum Flowers – Norman Thompson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Worth the Hike – Rick 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Alien Twins –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Wet and Confusing Dreams –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Colorful Childhood – Rick 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Delicate Move – Peter and Ann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U-Turn –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Transparent Beauty – Norman Thompson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Djuna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Bewley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the Easter Bunny – Norman Thompson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Epuran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Lake – Carolyn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Cronk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Cristian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Lascu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Purple Sides – John Van Swearingen, IV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Waves Please – Ron Simmons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 in “Bryce Canyon” – Peter and Ann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Calcite Coil – Rick 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Aqua Fantasia –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3C2BB-0AE8-4657-A871-852DE3BDE1B9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6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8B63-3A3A-4651-8066-837F813AA4DA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B9-AFEE-4C9A-9337-762952BB0D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8B63-3A3A-4651-8066-837F813AA4DA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B9-AFEE-4C9A-9337-762952BB0D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90335" y="274639"/>
            <a:ext cx="260389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274639"/>
            <a:ext cx="7640241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8B63-3A3A-4651-8066-837F813AA4DA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B9-AFEE-4C9A-9337-762952BB0D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8B63-3A3A-4651-8066-837F813AA4DA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B9-AFEE-4C9A-9337-762952BB0D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01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8B63-3A3A-4651-8066-837F813AA4DA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B9-AFEE-4C9A-9337-762952BB0D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1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1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8B63-3A3A-4651-8066-837F813AA4DA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B9-AFEE-4C9A-9337-762952BB0D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4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4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8B63-3A3A-4651-8066-837F813AA4DA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B9-AFEE-4C9A-9337-762952BB0D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8B63-3A3A-4651-8066-837F813AA4DA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B9-AFEE-4C9A-9337-762952BB0D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8B63-3A3A-4651-8066-837F813AA4DA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B9-AFEE-4C9A-9337-762952BB0D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1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1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8B63-3A3A-4651-8066-837F813AA4DA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B9-AFEE-4C9A-9337-762952BB0D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58B63-3A3A-4651-8066-837F813AA4DA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B9-AFEE-4C9A-9337-762952BB0D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00201"/>
            <a:ext cx="92583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356351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58B63-3A3A-4651-8066-837F813AA4DA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4725" y="6356351"/>
            <a:ext cx="3257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350" y="6356351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945B9-AFEE-4C9A-9337-762952BB0DE1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mailto:nss@caves.org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aves.or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7EC9A1C-EF32-4A39-B58F-22806D0794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290755"/>
            <a:ext cx="2956871" cy="15418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4016FB-4371-4A9F-B9C6-9F16C7970B12}"/>
              </a:ext>
            </a:extLst>
          </p:cNvPr>
          <p:cNvSpPr txBox="1"/>
          <p:nvPr/>
        </p:nvSpPr>
        <p:spPr>
          <a:xfrm>
            <a:off x="4813035" y="573562"/>
            <a:ext cx="4637660" cy="1200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An NSS Audio-Visual 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</a:rPr>
              <a:t>Library Presentation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BAC32A-9FEA-4CE7-B80C-FAAFA2003FF1}"/>
              </a:ext>
            </a:extLst>
          </p:cNvPr>
          <p:cNvCxnSpPr/>
          <p:nvPr/>
        </p:nvCxnSpPr>
        <p:spPr>
          <a:xfrm flipV="1">
            <a:off x="342900" y="2110741"/>
            <a:ext cx="9429750" cy="161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AACB77B2-6511-44A8-A5FC-A61F8688B504}"/>
              </a:ext>
            </a:extLst>
          </p:cNvPr>
          <p:cNvSpPr txBox="1">
            <a:spLocks/>
          </p:cNvSpPr>
          <p:nvPr/>
        </p:nvSpPr>
        <p:spPr bwMode="auto">
          <a:xfrm>
            <a:off x="0" y="2577821"/>
            <a:ext cx="10287001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The Best of the </a:t>
            </a:r>
            <a:b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</a:br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1990 NSS Photo Salon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484D12E-08A2-4F3A-8C1D-35B9EE4683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5342564"/>
            <a:ext cx="10287001" cy="666328"/>
          </a:xfrm>
        </p:spPr>
        <p:txBody>
          <a:bodyPr/>
          <a:lstStyle/>
          <a:p>
            <a:r>
              <a:rPr lang="en-US" sz="2700" dirty="0"/>
              <a:t>National Speleological Society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5069CC-D2DB-4CE4-8766-325B1FECADE8}"/>
              </a:ext>
            </a:extLst>
          </p:cNvPr>
          <p:cNvSpPr txBox="1"/>
          <p:nvPr/>
        </p:nvSpPr>
        <p:spPr>
          <a:xfrm>
            <a:off x="1" y="6469059"/>
            <a:ext cx="10287001" cy="404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25" dirty="0"/>
              <a:t>S912             74 Slides           2/22/2021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1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1750" y="0"/>
            <a:ext cx="1022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1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38450" y="0"/>
            <a:ext cx="46085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1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51150" y="0"/>
            <a:ext cx="45831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1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3213" y="0"/>
            <a:ext cx="4600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1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38450" y="0"/>
            <a:ext cx="46085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1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9050" y="0"/>
            <a:ext cx="102473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1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1750" y="0"/>
            <a:ext cx="1022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1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5875" y="0"/>
            <a:ext cx="10255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1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1625" y="0"/>
            <a:ext cx="4603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2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3213" y="0"/>
            <a:ext cx="4600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0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1750" y="0"/>
            <a:ext cx="1022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2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9050" y="0"/>
            <a:ext cx="102473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2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4800" y="0"/>
            <a:ext cx="4597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2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4800" y="0"/>
            <a:ext cx="4597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2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1750" y="0"/>
            <a:ext cx="1022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2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4800" y="0"/>
            <a:ext cx="4597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2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38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2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1625" y="0"/>
            <a:ext cx="4603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2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9050" y="0"/>
            <a:ext cx="102473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2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3213" y="0"/>
            <a:ext cx="4600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3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1750" y="0"/>
            <a:ext cx="1022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0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1625" y="0"/>
            <a:ext cx="4603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3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4925" y="0"/>
            <a:ext cx="10215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3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1113" y="0"/>
            <a:ext cx="10263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3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7975" y="0"/>
            <a:ext cx="4589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3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6388" y="0"/>
            <a:ext cx="4594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3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1750" y="0"/>
            <a:ext cx="1022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3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6988" y="0"/>
            <a:ext cx="10231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3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6388" y="0"/>
            <a:ext cx="4594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3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52738" y="0"/>
            <a:ext cx="45799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3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7975" y="0"/>
            <a:ext cx="4589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4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38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0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1750" y="0"/>
            <a:ext cx="1022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4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38450" y="0"/>
            <a:ext cx="46085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4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38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4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3213" y="0"/>
            <a:ext cx="4600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4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 rot="5400000">
            <a:off x="1553246" y="1134146"/>
            <a:ext cx="6858000" cy="4589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4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6388" y="0"/>
            <a:ext cx="4594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4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1625" y="0"/>
            <a:ext cx="4603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4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1625" y="0"/>
            <a:ext cx="4603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0" y="653674"/>
            <a:ext cx="10287000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9056" tIns="34529" rIns="69056" bIns="34529" anchor="ctr"/>
          <a:lstStyle/>
          <a:p>
            <a:pPr algn="ctr"/>
            <a:r>
              <a:rPr lang="en-US" sz="4100" b="1" i="1" dirty="0">
                <a:solidFill>
                  <a:srgbClr val="00B050"/>
                </a:solidFill>
                <a:latin typeface="Verdana" pitchFamily="34" charset="0"/>
              </a:rPr>
              <a:t>HONORABLE MENTION</a:t>
            </a: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-100702" y="5459038"/>
            <a:ext cx="10287000" cy="73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61" tIns="57881" rIns="115761" bIns="57881">
            <a:spAutoFit/>
          </a:bodyPr>
          <a:lstStyle/>
          <a:p>
            <a:pPr algn="ctr" defTabSz="1150144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 "/>
            </a:pPr>
            <a:r>
              <a:rPr lang="en-US" sz="4000" b="1" dirty="0">
                <a:solidFill>
                  <a:schemeClr val="accent1"/>
                </a:solidFill>
                <a:latin typeface="Verdana" pitchFamily="34" charset="0"/>
              </a:rPr>
              <a:t>PHOTO SALON</a:t>
            </a:r>
          </a:p>
        </p:txBody>
      </p:sp>
      <p:pic>
        <p:nvPicPr>
          <p:cNvPr id="5" name="Picture 2" descr="https://caves.org/committee/salons/images/honorable%20mention%20pin.pn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2900" y="2500271"/>
            <a:ext cx="1857952" cy="185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4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4800" y="0"/>
            <a:ext cx="4597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5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38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0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5875" y="0"/>
            <a:ext cx="10255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5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38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5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9050" y="0"/>
            <a:ext cx="102473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5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38450" y="0"/>
            <a:ext cx="46085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5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1625" y="0"/>
            <a:ext cx="4603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5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7975" y="0"/>
            <a:ext cx="4589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5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6388" y="0"/>
            <a:ext cx="4594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5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4925" y="0"/>
            <a:ext cx="10215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5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6388" y="0"/>
            <a:ext cx="4594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5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3213" y="0"/>
            <a:ext cx="4600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6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6988" y="0"/>
            <a:ext cx="10231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0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38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6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9050" y="0"/>
            <a:ext cx="102473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6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1625" y="0"/>
            <a:ext cx="4603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1" y="535459"/>
            <a:ext cx="10286999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9056" tIns="34529" rIns="69056" bIns="34529" anchor="ctr"/>
          <a:lstStyle/>
          <a:p>
            <a:pPr algn="ctr"/>
            <a:r>
              <a:rPr lang="en-US" sz="4100" b="1" i="1" dirty="0">
                <a:solidFill>
                  <a:srgbClr val="3333FF"/>
                </a:solidFill>
                <a:latin typeface="Verdana" pitchFamily="34" charset="0"/>
              </a:rPr>
              <a:t>MERIT AWARD</a:t>
            </a: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1" y="5512988"/>
            <a:ext cx="10286999" cy="73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61" tIns="57881" rIns="115761" bIns="57881">
            <a:spAutoFit/>
          </a:bodyPr>
          <a:lstStyle/>
          <a:p>
            <a:pPr algn="ctr" defTabSz="1150144" eaLnBrk="0" hangingPunct="0">
              <a:spcBef>
                <a:spcPct val="20000"/>
              </a:spcBef>
              <a:buClr>
                <a:schemeClr val="folHlink"/>
              </a:buClr>
              <a:buSzPct val="75000"/>
            </a:pPr>
            <a:r>
              <a:rPr lang="en-US" sz="4000" b="1" dirty="0">
                <a:solidFill>
                  <a:schemeClr val="accent1"/>
                </a:solidFill>
                <a:latin typeface="Verdana" pitchFamily="34" charset="0"/>
              </a:rPr>
              <a:t>PHOTO SALON</a:t>
            </a:r>
          </a:p>
        </p:txBody>
      </p:sp>
      <p:pic>
        <p:nvPicPr>
          <p:cNvPr id="5" name="Picture 2" descr="https://caves.org/committee/salons/images/merit%20award%20pin.pn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29100" y="2500271"/>
            <a:ext cx="1857952" cy="185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6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7975" y="0"/>
            <a:ext cx="4589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6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38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6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38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6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38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6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38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6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6388" y="0"/>
            <a:ext cx="4594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 txBox="1">
            <a:spLocks/>
          </p:cNvSpPr>
          <p:nvPr/>
        </p:nvSpPr>
        <p:spPr>
          <a:xfrm>
            <a:off x="0" y="759819"/>
            <a:ext cx="10287000" cy="104878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ＭＳ Ｐゴシック"/>
                <a:cs typeface="ＭＳ Ｐゴシック"/>
              </a:rPr>
              <a:t>BEST OF SHOW</a:t>
            </a:r>
          </a:p>
        </p:txBody>
      </p:sp>
      <p:sp>
        <p:nvSpPr>
          <p:cNvPr id="4" name="Text Box 22">
            <a:extLst>
              <a:ext uri="{FF2B5EF4-FFF2-40B4-BE49-F238E27FC236}">
                <a16:creationId xmlns:a16="http://schemas.microsoft.com/office/drawing/2014/main" id="{A440DAA5-8257-4F17-B41E-D5B8F5EEC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5527327"/>
            <a:ext cx="10286999" cy="73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61" tIns="57881" rIns="115761" bIns="57881">
            <a:spAutoFit/>
          </a:bodyPr>
          <a:lstStyle/>
          <a:p>
            <a:pPr algn="ctr" defTabSz="1150144" eaLnBrk="0" hangingPunct="0">
              <a:spcBef>
                <a:spcPct val="20000"/>
              </a:spcBef>
              <a:buClr>
                <a:schemeClr val="folHlink"/>
              </a:buClr>
              <a:buSzPct val="75000"/>
            </a:pPr>
            <a:r>
              <a:rPr lang="en-US" sz="4000" b="1" dirty="0">
                <a:solidFill>
                  <a:schemeClr val="accent1"/>
                </a:solidFill>
                <a:latin typeface="Verdana" pitchFamily="34" charset="0"/>
              </a:rPr>
              <a:t>PHOTO SALON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0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1625" y="0"/>
            <a:ext cx="4603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7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38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d07118_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83605" y="1745621"/>
            <a:ext cx="3659009" cy="427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682693" y="107157"/>
            <a:ext cx="6747756" cy="57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5761" tIns="57881" rIns="115761" bIns="57881">
            <a:spAutoFit/>
          </a:bodyPr>
          <a:lstStyle/>
          <a:p>
            <a:pPr defTabSz="1150144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 "/>
            </a:pPr>
            <a:endParaRPr lang="en-US" sz="3000" b="1" i="1" dirty="0">
              <a:solidFill>
                <a:srgbClr val="F8F8F8"/>
              </a:solidFill>
              <a:latin typeface="Verdana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400524" y="531317"/>
            <a:ext cx="6772875" cy="57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5761" tIns="57881" rIns="115761" bIns="57881">
            <a:spAutoFit/>
          </a:bodyPr>
          <a:lstStyle/>
          <a:p>
            <a:pPr defTabSz="1150144" eaLnBrk="0" hangingPunct="0">
              <a:spcBef>
                <a:spcPct val="50000"/>
              </a:spcBef>
              <a:buClr>
                <a:schemeClr val="folHlink"/>
              </a:buClr>
              <a:buSzPct val="75000"/>
              <a:buFont typeface="Monotype Sorts"/>
              <a:buChar char=" "/>
            </a:pPr>
            <a:endParaRPr lang="en-US" sz="3000" b="1" i="1" dirty="0">
              <a:solidFill>
                <a:srgbClr val="F8F8F8"/>
              </a:solidFill>
              <a:latin typeface="Verdana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304800"/>
            <a:ext cx="10826218" cy="886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61" tIns="57881" rIns="115761" bIns="57881">
            <a:spAutoFit/>
          </a:bodyPr>
          <a:lstStyle/>
          <a:p>
            <a:pPr algn="ctr" defTabSz="1150144" eaLnBrk="0" hangingPunct="0">
              <a:spcBef>
                <a:spcPct val="50000"/>
              </a:spcBef>
              <a:buClr>
                <a:schemeClr val="folHlink"/>
              </a:buClr>
              <a:buSzPct val="75000"/>
            </a:pPr>
            <a:r>
              <a:rPr lang="en-US" sz="5000" b="1" dirty="0">
                <a:solidFill>
                  <a:srgbClr val="99CCFF"/>
                </a:solidFill>
                <a:latin typeface="Verdana" pitchFamily="34" charset="0"/>
              </a:rPr>
              <a:t>Photographers</a:t>
            </a:r>
          </a:p>
        </p:txBody>
      </p:sp>
      <p:sp>
        <p:nvSpPr>
          <p:cNvPr id="7" name="Explosion: 8 Points 1">
            <a:extLst>
              <a:ext uri="{FF2B5EF4-FFF2-40B4-BE49-F238E27FC236}">
                <a16:creationId xmlns:a16="http://schemas.microsoft.com/office/drawing/2014/main" id="{E4FD6B58-6B31-423A-AE7A-57EEA4EA80B3}"/>
              </a:ext>
            </a:extLst>
          </p:cNvPr>
          <p:cNvSpPr/>
          <p:nvPr/>
        </p:nvSpPr>
        <p:spPr bwMode="auto">
          <a:xfrm>
            <a:off x="3990917" y="2044391"/>
            <a:ext cx="556689" cy="599148"/>
          </a:xfrm>
          <a:prstGeom prst="irregularSeal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1150144"/>
            <a:endParaRPr lang="en-US" sz="1500" dirty="0"/>
          </a:p>
        </p:txBody>
      </p:sp>
      <p:sp>
        <p:nvSpPr>
          <p:cNvPr id="8" name="Explosion: 14 Points 2">
            <a:extLst>
              <a:ext uri="{FF2B5EF4-FFF2-40B4-BE49-F238E27FC236}">
                <a16:creationId xmlns:a16="http://schemas.microsoft.com/office/drawing/2014/main" id="{0012E2BF-8284-42D1-B6D3-9CF08F5D25B6}"/>
              </a:ext>
            </a:extLst>
          </p:cNvPr>
          <p:cNvSpPr/>
          <p:nvPr/>
        </p:nvSpPr>
        <p:spPr bwMode="auto">
          <a:xfrm>
            <a:off x="6296706" y="2044391"/>
            <a:ext cx="449035" cy="599148"/>
          </a:xfrm>
          <a:prstGeom prst="irregularSeal2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1150144"/>
            <a:endParaRPr lang="en-US" sz="1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7900" y="0"/>
            <a:ext cx="60960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Photographers:</a:t>
            </a:r>
          </a:p>
          <a:p>
            <a:pPr lvl="1"/>
            <a:r>
              <a:rPr lang="en-US" sz="3600" dirty="0" err="1">
                <a:solidFill>
                  <a:srgbClr val="92D050"/>
                </a:solidFill>
                <a:latin typeface="+mj-lt"/>
                <a:cs typeface="Times New Roman" pitchFamily="18" charset="0"/>
              </a:rPr>
              <a:t>Djuna</a:t>
            </a:r>
            <a:r>
              <a:rPr lang="en-US" sz="3600" dirty="0">
                <a:solidFill>
                  <a:srgbClr val="92D05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92D050"/>
                </a:solidFill>
                <a:latin typeface="+mj-lt"/>
                <a:cs typeface="Times New Roman" pitchFamily="18" charset="0"/>
              </a:rPr>
              <a:t>Bewley</a:t>
            </a:r>
            <a:endParaRPr lang="en-US" sz="3600" dirty="0">
              <a:solidFill>
                <a:srgbClr val="92D050"/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3600" dirty="0">
                <a:solidFill>
                  <a:srgbClr val="92D050"/>
                </a:solidFill>
                <a:latin typeface="+mj-lt"/>
                <a:cs typeface="Times New Roman" pitchFamily="18" charset="0"/>
              </a:rPr>
              <a:t>Peter and Ann </a:t>
            </a:r>
            <a:r>
              <a:rPr lang="en-US" sz="3600" dirty="0" err="1">
                <a:solidFill>
                  <a:srgbClr val="92D050"/>
                </a:solidFill>
                <a:latin typeface="+mj-lt"/>
                <a:cs typeface="Times New Roman" pitchFamily="18" charset="0"/>
              </a:rPr>
              <a:t>Bosted</a:t>
            </a:r>
            <a:endParaRPr lang="en-US" sz="3600" dirty="0">
              <a:solidFill>
                <a:srgbClr val="92D050"/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3600" dirty="0">
                <a:solidFill>
                  <a:srgbClr val="92D050"/>
                </a:solidFill>
                <a:latin typeface="+mj-lt"/>
                <a:cs typeface="Times New Roman" pitchFamily="18" charset="0"/>
              </a:rPr>
              <a:t>Dave </a:t>
            </a:r>
            <a:r>
              <a:rPr lang="en-US" sz="3600" dirty="0" err="1">
                <a:solidFill>
                  <a:srgbClr val="92D050"/>
                </a:solidFill>
                <a:latin typeface="+mj-lt"/>
                <a:cs typeface="Times New Roman" pitchFamily="18" charset="0"/>
              </a:rPr>
              <a:t>Bunnell</a:t>
            </a:r>
            <a:endParaRPr lang="en-US" sz="3600" dirty="0">
              <a:solidFill>
                <a:srgbClr val="92D050"/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3600" dirty="0">
                <a:solidFill>
                  <a:srgbClr val="92D050"/>
                </a:solidFill>
                <a:cs typeface="Times New Roman" pitchFamily="18" charset="0"/>
              </a:rPr>
              <a:t>Carolyn </a:t>
            </a:r>
            <a:r>
              <a:rPr lang="en-US" sz="3600" dirty="0" err="1">
                <a:solidFill>
                  <a:srgbClr val="92D050"/>
                </a:solidFill>
                <a:cs typeface="Times New Roman" pitchFamily="18" charset="0"/>
              </a:rPr>
              <a:t>Cronk</a:t>
            </a:r>
            <a:endParaRPr lang="en-US" sz="3600" dirty="0">
              <a:solidFill>
                <a:srgbClr val="92D050"/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3600" dirty="0">
                <a:solidFill>
                  <a:srgbClr val="92D050"/>
                </a:solidFill>
                <a:latin typeface="+mj-lt"/>
                <a:cs typeface="Times New Roman" pitchFamily="18" charset="0"/>
              </a:rPr>
              <a:t>Rick Day</a:t>
            </a:r>
          </a:p>
          <a:p>
            <a:pPr lvl="1"/>
            <a:r>
              <a:rPr lang="en-US" sz="3600" dirty="0">
                <a:solidFill>
                  <a:srgbClr val="92D050"/>
                </a:solidFill>
                <a:latin typeface="+mj-lt"/>
                <a:cs typeface="Times New Roman" pitchFamily="18" charset="0"/>
              </a:rPr>
              <a:t>Scott Fee</a:t>
            </a:r>
          </a:p>
          <a:p>
            <a:pPr lvl="1"/>
            <a:r>
              <a:rPr lang="en-US" sz="3600" dirty="0">
                <a:solidFill>
                  <a:srgbClr val="92D050"/>
                </a:solidFill>
                <a:latin typeface="+mj-lt"/>
                <a:cs typeface="Times New Roman" pitchFamily="18" charset="0"/>
              </a:rPr>
              <a:t>Charles </a:t>
            </a:r>
            <a:r>
              <a:rPr lang="en-US" sz="3600" dirty="0" err="1">
                <a:solidFill>
                  <a:srgbClr val="92D050"/>
                </a:solidFill>
                <a:latin typeface="+mj-lt"/>
                <a:cs typeface="Times New Roman" pitchFamily="18" charset="0"/>
              </a:rPr>
              <a:t>Festerman</a:t>
            </a:r>
            <a:endParaRPr lang="en-US" sz="3600" dirty="0">
              <a:solidFill>
                <a:srgbClr val="92D050"/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3600" dirty="0">
                <a:solidFill>
                  <a:srgbClr val="92D050"/>
                </a:solidFill>
                <a:latin typeface="+mj-lt"/>
                <a:cs typeface="Times New Roman" pitchFamily="18" charset="0"/>
              </a:rPr>
              <a:t>Andy Grubbs</a:t>
            </a:r>
            <a:br>
              <a:rPr lang="en-US" sz="3600" dirty="0">
                <a:solidFill>
                  <a:srgbClr val="92D050"/>
                </a:solidFill>
                <a:latin typeface="+mj-lt"/>
                <a:cs typeface="Times New Roman" pitchFamily="18" charset="0"/>
              </a:rPr>
            </a:br>
            <a:r>
              <a:rPr lang="en-US" sz="3600" dirty="0">
                <a:solidFill>
                  <a:srgbClr val="92D050"/>
                </a:solidFill>
                <a:latin typeface="+mj-lt"/>
                <a:cs typeface="Times New Roman" pitchFamily="18" charset="0"/>
              </a:rPr>
              <a:t>Horton H. Hobbs, III</a:t>
            </a:r>
          </a:p>
          <a:p>
            <a:pPr lvl="1"/>
            <a:r>
              <a:rPr lang="en-US" sz="3600" dirty="0" err="1">
                <a:solidFill>
                  <a:srgbClr val="92D050"/>
                </a:solidFill>
                <a:cs typeface="Times New Roman" pitchFamily="18" charset="0"/>
              </a:rPr>
              <a:t>Cristian</a:t>
            </a:r>
            <a:r>
              <a:rPr lang="en-US" sz="3600" dirty="0">
                <a:solidFill>
                  <a:srgbClr val="92D050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92D050"/>
                </a:solidFill>
                <a:cs typeface="Times New Roman" pitchFamily="18" charset="0"/>
              </a:rPr>
              <a:t>Lascu</a:t>
            </a:r>
            <a:endParaRPr lang="en-US" sz="3600" dirty="0">
              <a:solidFill>
                <a:srgbClr val="92D050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7900" y="0"/>
            <a:ext cx="6096000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Photographers:</a:t>
            </a:r>
          </a:p>
          <a:p>
            <a:pPr lvl="1"/>
            <a:r>
              <a:rPr lang="en-US" sz="3600" dirty="0">
                <a:solidFill>
                  <a:srgbClr val="92D050"/>
                </a:solidFill>
                <a:latin typeface="+mj-lt"/>
                <a:cs typeface="Times New Roman" pitchFamily="18" charset="0"/>
              </a:rPr>
              <a:t>Dick </a:t>
            </a:r>
            <a:r>
              <a:rPr lang="en-US" sz="3600" dirty="0" err="1">
                <a:solidFill>
                  <a:srgbClr val="92D050"/>
                </a:solidFill>
                <a:latin typeface="+mj-lt"/>
                <a:cs typeface="Times New Roman" pitchFamily="18" charset="0"/>
              </a:rPr>
              <a:t>Laforge</a:t>
            </a:r>
            <a:br>
              <a:rPr lang="en-US" sz="3600" dirty="0">
                <a:solidFill>
                  <a:srgbClr val="92D050"/>
                </a:solidFill>
                <a:latin typeface="+mj-lt"/>
                <a:cs typeface="Times New Roman" pitchFamily="18" charset="0"/>
              </a:rPr>
            </a:br>
            <a:r>
              <a:rPr lang="en-US" sz="3600" dirty="0">
                <a:solidFill>
                  <a:srgbClr val="92D050"/>
                </a:solidFill>
                <a:latin typeface="+mj-lt"/>
                <a:cs typeface="Times New Roman" pitchFamily="18" charset="0"/>
              </a:rPr>
              <a:t>Bob </a:t>
            </a:r>
            <a:r>
              <a:rPr lang="en-US" sz="3600" dirty="0" err="1">
                <a:solidFill>
                  <a:srgbClr val="92D050"/>
                </a:solidFill>
                <a:latin typeface="+mj-lt"/>
                <a:cs typeface="Times New Roman" pitchFamily="18" charset="0"/>
              </a:rPr>
              <a:t>Loney</a:t>
            </a:r>
            <a:endParaRPr lang="en-US" sz="3600" dirty="0">
              <a:solidFill>
                <a:srgbClr val="92D050"/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3600" dirty="0">
                <a:solidFill>
                  <a:srgbClr val="92D050"/>
                </a:solidFill>
                <a:latin typeface="+mj-lt"/>
                <a:cs typeface="Times New Roman" pitchFamily="18" charset="0"/>
              </a:rPr>
              <a:t>Jim </a:t>
            </a:r>
            <a:r>
              <a:rPr lang="en-US" sz="3600" dirty="0" err="1">
                <a:solidFill>
                  <a:srgbClr val="92D050"/>
                </a:solidFill>
                <a:latin typeface="+mj-lt"/>
                <a:cs typeface="Times New Roman" pitchFamily="18" charset="0"/>
              </a:rPr>
              <a:t>Loftin</a:t>
            </a:r>
            <a:endParaRPr lang="en-US" sz="3600" dirty="0">
              <a:solidFill>
                <a:srgbClr val="92D050"/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3600" dirty="0">
                <a:solidFill>
                  <a:srgbClr val="92D050"/>
                </a:solidFill>
                <a:latin typeface="+mj-lt"/>
                <a:cs typeface="Times New Roman" pitchFamily="18" charset="0"/>
              </a:rPr>
              <a:t>Kirsten </a:t>
            </a:r>
            <a:r>
              <a:rPr lang="en-US" sz="3600" dirty="0" err="1">
                <a:solidFill>
                  <a:srgbClr val="92D050"/>
                </a:solidFill>
                <a:latin typeface="+mj-lt"/>
                <a:cs typeface="Times New Roman" pitchFamily="18" charset="0"/>
              </a:rPr>
              <a:t>Mullerlindemann</a:t>
            </a:r>
            <a:endParaRPr lang="en-US" sz="3600" dirty="0">
              <a:solidFill>
                <a:srgbClr val="92D050"/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3600" dirty="0">
                <a:solidFill>
                  <a:srgbClr val="92D050"/>
                </a:solidFill>
                <a:latin typeface="+mj-lt"/>
                <a:cs typeface="Times New Roman" pitchFamily="18" charset="0"/>
              </a:rPr>
              <a:t>Gregg </a:t>
            </a:r>
            <a:r>
              <a:rPr lang="en-US" sz="3600" dirty="0" err="1">
                <a:solidFill>
                  <a:srgbClr val="92D050"/>
                </a:solidFill>
                <a:latin typeface="+mj-lt"/>
                <a:cs typeface="Times New Roman" pitchFamily="18" charset="0"/>
              </a:rPr>
              <a:t>Oelker</a:t>
            </a:r>
            <a:endParaRPr lang="en-US" sz="3600" dirty="0">
              <a:solidFill>
                <a:srgbClr val="92D050"/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3600" dirty="0">
                <a:solidFill>
                  <a:srgbClr val="92D050"/>
                </a:solidFill>
                <a:latin typeface="+mj-lt"/>
                <a:cs typeface="Times New Roman" pitchFamily="18" charset="0"/>
              </a:rPr>
              <a:t>Norman Thompson</a:t>
            </a:r>
          </a:p>
          <a:p>
            <a:pPr lvl="1"/>
            <a:r>
              <a:rPr lang="en-US" sz="3600" dirty="0">
                <a:solidFill>
                  <a:srgbClr val="92D050"/>
                </a:solidFill>
                <a:latin typeface="+mj-lt"/>
                <a:cs typeface="Times New Roman" pitchFamily="18" charset="0"/>
              </a:rPr>
              <a:t>John </a:t>
            </a:r>
            <a:r>
              <a:rPr lang="en-US" sz="3600" dirty="0" err="1">
                <a:solidFill>
                  <a:srgbClr val="92D050"/>
                </a:solidFill>
                <a:latin typeface="+mj-lt"/>
                <a:cs typeface="Times New Roman" pitchFamily="18" charset="0"/>
              </a:rPr>
              <a:t>Scheltens</a:t>
            </a:r>
            <a:endParaRPr lang="en-US" sz="3600" dirty="0">
              <a:solidFill>
                <a:srgbClr val="92D050"/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3600" dirty="0">
                <a:solidFill>
                  <a:srgbClr val="92D050"/>
                </a:solidFill>
                <a:latin typeface="+mj-lt"/>
                <a:cs typeface="Times New Roman" pitchFamily="18" charset="0"/>
              </a:rPr>
              <a:t>Ron Simmons</a:t>
            </a:r>
          </a:p>
          <a:p>
            <a:pPr lvl="1"/>
            <a:r>
              <a:rPr lang="en-US" sz="3600" dirty="0">
                <a:solidFill>
                  <a:srgbClr val="92D050"/>
                </a:solidFill>
                <a:latin typeface="+mj-lt"/>
                <a:cs typeface="Times New Roman" pitchFamily="18" charset="0"/>
              </a:rPr>
              <a:t>Bill Storage</a:t>
            </a:r>
          </a:p>
          <a:p>
            <a:pPr lvl="1"/>
            <a:r>
              <a:rPr lang="en-US" sz="3600" dirty="0">
                <a:solidFill>
                  <a:srgbClr val="92D050"/>
                </a:solidFill>
                <a:latin typeface="+mj-lt"/>
                <a:cs typeface="Times New Roman" pitchFamily="18" charset="0"/>
              </a:rPr>
              <a:t>John Van Swearingen, IV</a:t>
            </a:r>
          </a:p>
          <a:p>
            <a:pPr lvl="1"/>
            <a:r>
              <a:rPr lang="en-US" sz="3600" dirty="0">
                <a:solidFill>
                  <a:srgbClr val="92D050"/>
                </a:solidFill>
                <a:latin typeface="+mj-lt"/>
                <a:cs typeface="Times New Roman" pitchFamily="18" charset="0"/>
              </a:rPr>
              <a:t>Roland </a:t>
            </a:r>
            <a:r>
              <a:rPr lang="en-US" sz="3600" dirty="0" err="1">
                <a:solidFill>
                  <a:srgbClr val="92D050"/>
                </a:solidFill>
                <a:latin typeface="+mj-lt"/>
                <a:cs typeface="Times New Roman" pitchFamily="18" charset="0"/>
              </a:rPr>
              <a:t>Vinyard</a:t>
            </a:r>
            <a:endParaRPr lang="en-US" sz="3600" dirty="0">
              <a:solidFill>
                <a:srgbClr val="92D050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B88130C-54ED-4A26-BDEA-2B0F5B5B72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162" y="5257800"/>
            <a:ext cx="2542947" cy="13259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BFFBFC-4B70-4412-B727-418DCCFEF08F}"/>
              </a:ext>
            </a:extLst>
          </p:cNvPr>
          <p:cNvSpPr txBox="1"/>
          <p:nvPr/>
        </p:nvSpPr>
        <p:spPr>
          <a:xfrm>
            <a:off x="5218" y="171452"/>
            <a:ext cx="10281782" cy="577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50" dirty="0">
                <a:solidFill>
                  <a:srgbClr val="FFFF00"/>
                </a:solidFill>
              </a:rPr>
              <a:t>An NSS Audio-Visual Library Presentation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EBA6A0-DDD7-4F47-B8D0-7A5D729362A9}"/>
              </a:ext>
            </a:extLst>
          </p:cNvPr>
          <p:cNvSpPr txBox="1"/>
          <p:nvPr/>
        </p:nvSpPr>
        <p:spPr>
          <a:xfrm>
            <a:off x="5260636" y="5261979"/>
            <a:ext cx="2523520" cy="1374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National Speleological Society</a:t>
            </a:r>
          </a:p>
          <a:p>
            <a:r>
              <a:rPr lang="en-US" sz="1350" dirty="0"/>
              <a:t>6001 Pulaski Pike</a:t>
            </a:r>
          </a:p>
          <a:p>
            <a:r>
              <a:rPr lang="en-US" sz="1350" dirty="0"/>
              <a:t>Huntsville, AL 35810-1122</a:t>
            </a:r>
          </a:p>
          <a:p>
            <a:r>
              <a:rPr lang="en-US" sz="1350" dirty="0"/>
              <a:t>256- 852-1300</a:t>
            </a:r>
          </a:p>
          <a:p>
            <a:r>
              <a:rPr lang="en-US" sz="135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nss@caves.org</a:t>
            </a:r>
            <a:endParaRPr lang="en-US" sz="1350" dirty="0"/>
          </a:p>
          <a:p>
            <a:r>
              <a:rPr lang="en-US" sz="135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https://caves.org</a:t>
            </a:r>
            <a:r>
              <a:rPr lang="en-US" sz="1575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sz="1575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A25D03-6401-4069-93FB-712133C10A91}"/>
              </a:ext>
            </a:extLst>
          </p:cNvPr>
          <p:cNvSpPr txBox="1"/>
          <p:nvPr/>
        </p:nvSpPr>
        <p:spPr>
          <a:xfrm>
            <a:off x="-9690" y="1248919"/>
            <a:ext cx="10294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The Best of the</a:t>
            </a:r>
            <a:br>
              <a:rPr lang="en-US" sz="3600" dirty="0"/>
            </a:br>
            <a:r>
              <a:rPr lang="en-US" sz="3600" dirty="0"/>
              <a:t>1990 NSS Photo Salon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E83C7E-9A5B-433C-9BC8-81C1AE7A78BE}"/>
              </a:ext>
            </a:extLst>
          </p:cNvPr>
          <p:cNvSpPr txBox="1"/>
          <p:nvPr/>
        </p:nvSpPr>
        <p:spPr>
          <a:xfrm>
            <a:off x="2571751" y="3304558"/>
            <a:ext cx="48753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Original slide program S912</a:t>
            </a:r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Slides digitized by David Caudle</a:t>
            </a:r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PowerPoint program created by Jim </a:t>
            </a:r>
            <a:r>
              <a:rPr lang="en-US" dirty="0" err="1"/>
              <a:t>McConkey</a:t>
            </a:r>
            <a:endParaRPr lang="en-US" dirty="0"/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74 slides, with script in presenter notes</a:t>
            </a:r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PowerPoint created 2/22/2021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DA6B873-DC4B-4D52-BC19-1DB09B8B3B41}"/>
              </a:ext>
            </a:extLst>
          </p:cNvPr>
          <p:cNvCxnSpPr/>
          <p:nvPr/>
        </p:nvCxnSpPr>
        <p:spPr>
          <a:xfrm>
            <a:off x="1371601" y="857250"/>
            <a:ext cx="7543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0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3813" y="0"/>
            <a:ext cx="10239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2 Best of the 1990 Photo Salon PP- 00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1750" y="0"/>
            <a:ext cx="1022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686</Words>
  <Application>Microsoft Office PowerPoint</Application>
  <PresentationFormat>35mm Slides</PresentationFormat>
  <Paragraphs>178</Paragraphs>
  <Slides>74</Slides>
  <Notes>66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1" baseType="lpstr">
      <vt:lpstr>Arial</vt:lpstr>
      <vt:lpstr>Arial Black</vt:lpstr>
      <vt:lpstr>Calibri</vt:lpstr>
      <vt:lpstr>Monotype Sorts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Jim McCconkey</dc:creator>
  <cp:lastModifiedBy>David Socky</cp:lastModifiedBy>
  <cp:revision>4</cp:revision>
  <dcterms:created xsi:type="dcterms:W3CDTF">2021-02-23T01:30:13Z</dcterms:created>
  <dcterms:modified xsi:type="dcterms:W3CDTF">2021-02-23T04:18:56Z</dcterms:modified>
</cp:coreProperties>
</file>